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ink/ink2.xml" ContentType="application/inkml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6" r:id="rId3"/>
    <p:sldId id="268" r:id="rId4"/>
    <p:sldId id="270" r:id="rId5"/>
    <p:sldId id="271" r:id="rId6"/>
    <p:sldId id="273" r:id="rId7"/>
    <p:sldId id="274" r:id="rId8"/>
    <p:sldId id="275" r:id="rId9"/>
    <p:sldId id="277" r:id="rId10"/>
    <p:sldId id="278" r:id="rId1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ink/ink2.xml><?xml version="1.0" encoding="utf-8"?>
<ink xmlns="http://www.w3.org/2003/InkML">
  <definitions>
    <brush xml:id="br1">
      <brushProperty name="color" value="#ff0000"/>
      <brushProperty name="width" value="0.05953125" units="cm"/>
      <brushProperty name="tip" value="ellipse"/>
      <brushProperty name="fitToCurve" value="1"/>
      <brushProperty name="height" value="0.05953125" units="cm"/>
    </brush>
    <context xml:id="ctx0">
      <inkSource xml:id="inkSrc0">
        <traceFormat>
          <channel name="X" units="cm" defaultValue="0" type="decimal"/>
          <channel name="Y" units="cm" defaultValue="0" type="decimal"/>
          <channel name="F" max="1023" units="dev" defaultValue="0" type="decimal"/>
        </traceFormat>
        <channelProperties>
          <channelProperty channel="X" name="resolution" value="28.36041" units="1/cm"/>
          <channelProperty channel="Y" name="resolution" value="28.36041" units="1/cm"/>
          <channelProperty channel="F" name="resolution" value="1.0" units="1/dev"/>
        </channelProperties>
      </inkSource>
    </context>
  </definitions>
</ink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ustomXml" Target="../ink/ink2.xml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5000"/>
          </a:bodyPr>
          <a:p>
            <a:r>
              <a:rPr altLang="zh-CN" lang="en-US"/>
              <a:t>F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d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o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m</a:t>
            </a:r>
            <a:r>
              <a:rPr altLang="zh-CN" lang="en-US"/>
              <a:t>i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i</a:t>
            </a:r>
            <a:r>
              <a:rPr altLang="zh-CN" lang="en-US"/>
              <a:t>: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i</a:t>
            </a:r>
            <a:r>
              <a:rPr altLang="zh-CN" lang="en-US"/>
              <a:t>t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w</a:t>
            </a:r>
            <a:r>
              <a:rPr altLang="zh-CN" lang="en-US"/>
              <a:t>a</a:t>
            </a:r>
            <a:r>
              <a:rPr altLang="zh-CN" lang="en-US"/>
              <a:t>r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2</a:t>
            </a:r>
            <a:r>
              <a:rPr altLang="zh-CN" lang="en-US"/>
              <a:t>4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>
          <a:xfrm flipV="0">
            <a:off x="628649" y="-102166"/>
            <a:ext cx="7886700" cy="936153"/>
          </a:xfrm>
        </p:spPr>
        <p:txBody>
          <a:bodyPr>
            <a:normAutofit/>
          </a:bodyPr>
          <a:p>
            <a:endParaRPr lang="it-IT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lang="it-IT"/>
              <a:t>Ferdinando Palmieri é nato a Lumezzane (Brescia) nel 1939 e si è laureato in Medicina con 110 e lode presso l’Università di Napoli “Federico II”.</a:t>
            </a:r>
            <a:endParaRPr lang="it-IT"/>
          </a:p>
          <a:p>
            <a:r>
              <a:rPr lang="it-IT"/>
              <a:t>E’ stato prof. Ordinario di Biochimica presso l’Università di Bari ed é ora prof. Emerito presso la stessa Università e prof. Onorario presso l’Università di Mosca (Lomonosov Moscow State University).</a:t>
            </a: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"/>
          <p:cNvSpPr>
            <a:spLocks noGrp="1"/>
          </p:cNvSpPr>
          <p:nvPr>
            <p:ph type="title"/>
          </p:nvPr>
        </p:nvSpPr>
        <p:spPr>
          <a:xfrm flipV="1">
            <a:off x="628650" y="159012"/>
            <a:ext cx="7886700" cy="206114"/>
          </a:xfrm>
        </p:spPr>
        <p:txBody>
          <a:bodyPr>
            <a:normAutofit fontScale="90000"/>
          </a:bodyPr>
          <a:p>
            <a:endParaRPr lang="it-IT"/>
          </a:p>
        </p:txBody>
      </p:sp>
      <p:sp>
        <p:nvSpPr>
          <p:cNvPr id="1048651" name=""/>
          <p:cNvSpPr>
            <a:spLocks noGrp="1"/>
          </p:cNvSpPr>
          <p:nvPr>
            <p:ph idx="1"/>
          </p:nvPr>
        </p:nvSpPr>
        <p:spPr>
          <a:xfrm>
            <a:off x="618768" y="703464"/>
            <a:ext cx="7886700" cy="5473583"/>
          </a:xfrm>
        </p:spPr>
        <p:txBody>
          <a:bodyPr>
            <a:normAutofit/>
          </a:bodyPr>
          <a:p>
            <a:r>
              <a:rPr lang="it-IT"/>
              <a:t>Ha ricevuto la Medaglia d’oro ai Benemeriti della Scienza e della Cultura dal Presidente della Repubblica nel 2000, il premio di Cultura Renoir Regione Puglia nel 2006 e il premio “Caduceo d’Oro” dall’Ordine dei farmacisti di Bari nel 2010.</a:t>
            </a:r>
            <a:endParaRPr lang="it-IT"/>
          </a:p>
          <a:p>
            <a:r>
              <a:rPr lang="it-IT"/>
              <a:t>E’ membro dell’Accademia Nazionale dei Lincei, dell’Accademia delle Scienze di Torino, dell’Istituto Lombardo Accademia di scienze e lettere (Milano), della Società nazionale di scienze, lettere e arti (Napoli) e della “The academy of Europe” (Londra).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t-IT"/>
          </a:p>
        </p:txBody>
      </p:sp>
      <p:sp>
        <p:nvSpPr>
          <p:cNvPr id="104865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t-IT"/>
              <a:t>E’ Co-Editore di 19 libri scientifici pubblicati da Addison-Wesley (5), John Wiley (4) e Elsevier (10).</a:t>
            </a:r>
            <a:endParaRPr lang="it-IT"/>
          </a:p>
          <a:p>
            <a:r>
              <a:rPr lang="it-IT"/>
              <a:t>E’ autore di 371 lavori su riviste internazionali, è reviewer o membro del Comitato Editoriale di molte riviste internazionali ed é stato relatore (speaker su invito) in più di 40 congressi internazionali.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t-IT"/>
          </a:p>
        </p:txBody>
      </p:sp>
      <p:sp>
        <p:nvSpPr>
          <p:cNvPr id="1048657" name=""/>
          <p:cNvSpPr>
            <a:spLocks noGrp="1"/>
          </p:cNvSpPr>
          <p:nvPr>
            <p:ph idx="1"/>
          </p:nvPr>
        </p:nvSpPr>
        <p:spPr>
          <a:xfrm>
            <a:off x="628650" y="793363"/>
            <a:ext cx="7886700" cy="5383600"/>
          </a:xfrm>
        </p:spPr>
        <p:txBody>
          <a:bodyPr/>
          <a:p>
            <a:r>
              <a:rPr lang="it-IT"/>
              <a:t>Il prof. Ferdinando Palmieri, Socio Nazionale dell’Accademia dei Lincei, già Professore Ordinario di Biochimica e attualmente Professore Emerito presso l’Università degli Studi di Bari Aldo Moro, è stato insignito della prestigiosa “Medaglia Mitchell”, il massimo riconoscimento internazionale nel campo della Bioenergetica.</a:t>
            </a:r>
            <a:endParaRPr lang="it-IT"/>
          </a:p>
          <a:p>
            <a:r>
              <a:rPr lang="it-IT"/>
              <a:t>Il prof. Palmieri è il primo scienziato italiano a cui viene attribuita la Medaglia da quando il premio è stato istituito nel 1994 all’indomani della scomparsa di Mitchell.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</a:t>
            </a:r>
            <a:r>
              <a:rPr lang="en-US"/>
              <a:t> </a:t>
            </a:r>
            <a:r>
              <a:rPr lang="en-US"/>
              <a:t>t</a:t>
            </a:r>
            <a:r>
              <a:rPr lang="en-US"/>
              <a:t>r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p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 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t</a:t>
            </a:r>
            <a:r>
              <a:rPr lang="en-US"/>
              <a:t>o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i</a:t>
            </a:r>
            <a:endParaRPr lang="it-IT"/>
          </a:p>
        </p:txBody>
      </p:sp>
      <p:sp>
        <p:nvSpPr>
          <p:cNvPr id="1048659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le </a:t>
            </a:r>
            <a:r>
              <a:rPr lang="en-US"/>
              <a:t>i</a:t>
            </a:r>
            <a:r>
              <a:rPr lang="en-US"/>
              <a:t>n</a:t>
            </a:r>
            <a:r>
              <a:rPr lang="en-US"/>
              <a:t>teress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s</a:t>
            </a:r>
            <a:r>
              <a:rPr lang="en-US"/>
              <a:t>c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fico </a:t>
            </a:r>
            <a:r>
              <a:rPr lang="en-US"/>
              <a:t>d</a:t>
            </a:r>
            <a:r>
              <a:rPr lang="en-US"/>
              <a:t>e</a:t>
            </a:r>
            <a:r>
              <a:rPr lang="en-US"/>
              <a:t>l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r</a:t>
            </a:r>
            <a:r>
              <a:rPr lang="en-US"/>
              <a:t>o</a:t>
            </a:r>
            <a:r>
              <a:rPr lang="en-US"/>
              <a:t>f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P</a:t>
            </a:r>
            <a:r>
              <a:rPr lang="en-US"/>
              <a:t>a</a:t>
            </a:r>
            <a:r>
              <a:rPr lang="en-US"/>
              <a:t>l</a:t>
            </a:r>
            <a:r>
              <a:rPr lang="en-US"/>
              <a:t>m</a:t>
            </a:r>
            <a:r>
              <a:rPr lang="en-US"/>
              <a:t>i</a:t>
            </a:r>
            <a:r>
              <a:rPr lang="en-US"/>
              <a:t>e</a:t>
            </a:r>
            <a:r>
              <a:rPr lang="en-US"/>
              <a:t>ri </a:t>
            </a:r>
            <a:r>
              <a:rPr altLang="en-US" lang="it-IT"/>
              <a:t>è</a:t>
            </a:r>
            <a:r>
              <a:rPr altLang="en-US" lang="en-US"/>
              <a:t> </a:t>
            </a:r>
            <a:r>
              <a:rPr altLang="en-US" lang="en-US"/>
              <a:t>l</a:t>
            </a:r>
            <a:r>
              <a:rPr altLang="en-US" lang="en-US"/>
              <a:t>'</a:t>
            </a:r>
            <a:r>
              <a:rPr altLang="en-US" lang="en-US"/>
              <a:t>i</a:t>
            </a:r>
            <a:r>
              <a:rPr altLang="en-US" lang="en-US"/>
              <a:t>d</a:t>
            </a:r>
            <a:r>
              <a:rPr altLang="en-US" lang="en-US"/>
              <a:t>e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i</a:t>
            </a:r>
            <a:r>
              <a:rPr altLang="en-US" lang="en-US"/>
              <a:t>f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z</a:t>
            </a:r>
            <a:r>
              <a:rPr altLang="en-US" lang="en-US"/>
              <a:t>i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e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r</a:t>
            </a:r>
            <a:r>
              <a:rPr altLang="en-US" lang="en-US"/>
              <a:t>a</a:t>
            </a:r>
            <a:r>
              <a:rPr altLang="en-US" lang="en-US"/>
              <a:t>t</a:t>
            </a:r>
            <a:r>
              <a:rPr altLang="en-US" lang="en-US"/>
              <a:t>t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z</a:t>
            </a:r>
            <a:r>
              <a:rPr altLang="en-US" lang="en-US"/>
              <a:t>z</a:t>
            </a:r>
            <a:r>
              <a:rPr altLang="en-US" lang="en-US"/>
              <a:t>a</a:t>
            </a:r>
            <a:r>
              <a:rPr altLang="en-US" lang="en-US"/>
              <a:t>z</a:t>
            </a:r>
            <a:r>
              <a:rPr altLang="en-US" lang="en-US"/>
              <a:t>i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f</a:t>
            </a:r>
            <a:r>
              <a:rPr altLang="en-US" lang="en-US"/>
              <a:t>u</a:t>
            </a:r>
            <a:r>
              <a:rPr altLang="en-US" lang="en-US"/>
              <a:t>n</a:t>
            </a:r>
            <a:r>
              <a:rPr altLang="en-US" lang="en-US"/>
              <a:t>z</a:t>
            </a:r>
            <a:r>
              <a:rPr altLang="en-US" lang="en-US"/>
              <a:t>i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a</a:t>
            </a:r>
            <a:r>
              <a:rPr altLang="en-US" lang="en-US"/>
              <a:t>l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farmacologica </a:t>
            </a:r>
            <a:r>
              <a:rPr altLang="en-US" lang="en-US"/>
              <a:t>d</a:t>
            </a:r>
            <a:r>
              <a:rPr altLang="en-US" lang="en-US"/>
              <a:t>e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trasportatori </a:t>
            </a:r>
            <a:r>
              <a:rPr altLang="en-US" lang="en-US"/>
              <a:t>m</a:t>
            </a:r>
            <a:r>
              <a:rPr altLang="en-US" lang="en-US"/>
              <a:t>i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c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d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ali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L</a:t>
            </a:r>
            <a:r>
              <a:rPr altLang="en-US" lang="en-US"/>
              <a:t>a</a:t>
            </a:r>
            <a:r>
              <a:rPr altLang="en-US" lang="en-US"/>
              <a:t> 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erca </a:t>
            </a:r>
            <a:r>
              <a:rPr altLang="en-US" lang="en-US"/>
              <a:t>d</a:t>
            </a:r>
            <a:r>
              <a:rPr altLang="en-US" lang="en-US"/>
              <a:t>e</a:t>
            </a:r>
            <a:r>
              <a:rPr altLang="en-US" lang="en-US"/>
              <a:t>l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f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a</a:t>
            </a:r>
            <a:r>
              <a:rPr altLang="en-US" lang="en-US"/>
              <a:t>l</a:t>
            </a:r>
            <a:r>
              <a:rPr altLang="en-US" lang="en-US"/>
              <a:t>m</a:t>
            </a:r>
            <a:r>
              <a:rPr altLang="en-US" lang="en-US"/>
              <a:t>i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i</a:t>
            </a:r>
            <a:r>
              <a:rPr altLang="en-US" lang="en-US"/>
              <a:t>n</a:t>
            </a:r>
            <a:r>
              <a:rPr altLang="en-US" lang="en-US"/>
              <a:t> </a:t>
            </a:r>
            <a:r>
              <a:rPr altLang="en-US" lang="en-US"/>
              <a:t>q</a:t>
            </a:r>
            <a:r>
              <a:rPr altLang="en-US" lang="en-US"/>
              <a:t>u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to 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m</a:t>
            </a:r>
            <a:r>
              <a:rPr altLang="en-US" lang="en-US"/>
              <a:t>p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it-IT"/>
              <a:t>è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t</a:t>
            </a:r>
            <a:r>
              <a:rPr altLang="en-US" lang="en-US"/>
              <a:t>a</a:t>
            </a:r>
            <a:r>
              <a:rPr altLang="en-US" lang="en-US"/>
              <a:t>t</a:t>
            </a:r>
            <a:r>
              <a:rPr altLang="en-US" lang="en-US"/>
              <a:t>a</a:t>
            </a:r>
            <a:r>
              <a:rPr altLang="en-US" lang="en-US"/>
              <a:t> 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t</a:t>
            </a:r>
            <a:r>
              <a:rPr altLang="en-US" lang="en-US"/>
              <a:t>r</a:t>
            </a:r>
            <a:r>
              <a:rPr altLang="en-US" lang="en-US"/>
              <a:t>e</a:t>
            </a:r>
            <a:r>
              <a:rPr altLang="en-US" lang="en-US"/>
              <a:t>m</a:t>
            </a:r>
            <a:r>
              <a:rPr altLang="en-US" lang="en-US"/>
              <a:t>a</a:t>
            </a:r>
            <a:r>
              <a:rPr altLang="en-US" lang="en-US"/>
              <a:t>m</a:t>
            </a:r>
            <a:r>
              <a:rPr altLang="en-US" lang="en-US"/>
              <a:t>e</a:t>
            </a:r>
            <a:r>
              <a:rPr altLang="en-US" lang="en-US"/>
              <a:t>nte </a:t>
            </a:r>
            <a:r>
              <a:rPr altLang="en-US" lang="en-US"/>
              <a:t>p</a:t>
            </a:r>
            <a:r>
              <a:rPr altLang="en-US" lang="en-US"/>
              <a:t>r</a:t>
            </a:r>
            <a:r>
              <a:rPr altLang="en-US" lang="en-US"/>
              <a:t>o</a:t>
            </a:r>
            <a:r>
              <a:rPr altLang="en-US" lang="en-US"/>
              <a:t>l</a:t>
            </a:r>
            <a:r>
              <a:rPr altLang="en-US" lang="en-US"/>
              <a:t>i</a:t>
            </a:r>
            <a:r>
              <a:rPr altLang="en-US" lang="en-US"/>
              <a:t>f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 </a:t>
            </a:r>
            <a:r>
              <a:rPr altLang="en-US" lang="en-US"/>
              <a:t>e</a:t>
            </a:r>
            <a:r>
              <a:rPr altLang="en-US" lang="en-US"/>
              <a:t>d</a:t>
            </a:r>
            <a:r>
              <a:rPr altLang="en-US" lang="en-US"/>
              <a:t> </a:t>
            </a:r>
            <a:r>
              <a:rPr altLang="en-US" lang="en-US"/>
              <a:t>i</a:t>
            </a:r>
            <a:r>
              <a:rPr altLang="en-US" lang="en-US"/>
              <a:t>l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u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g</a:t>
            </a:r>
            <a:r>
              <a:rPr altLang="en-US" lang="en-US"/>
              <a:t>r</a:t>
            </a:r>
            <a:r>
              <a:rPr altLang="en-US" lang="en-US"/>
              <a:t>u</a:t>
            </a:r>
            <a:r>
              <a:rPr altLang="en-US" lang="en-US"/>
              <a:t>p</a:t>
            </a:r>
            <a:r>
              <a:rPr altLang="en-US" lang="en-US"/>
              <a:t>p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l</a:t>
            </a:r>
            <a:r>
              <a:rPr altLang="en-US" lang="en-US"/>
              <a:t>l</a:t>
            </a:r>
            <a:r>
              <a:rPr altLang="en-US" lang="en-US"/>
              <a:t>'</a:t>
            </a:r>
            <a:r>
              <a:rPr altLang="en-US" lang="en-US"/>
              <a:t>università 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B</a:t>
            </a:r>
            <a:r>
              <a:rPr altLang="en-US" lang="en-US"/>
              <a:t>a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it-IT"/>
              <a:t>è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t</a:t>
            </a:r>
            <a:r>
              <a:rPr altLang="en-US" lang="en-US"/>
              <a:t>a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n</a:t>
            </a:r>
            <a:r>
              <a:rPr altLang="en-US" lang="en-US"/>
              <a:t>e</a:t>
            </a:r>
            <a:r>
              <a:rPr altLang="en-US" lang="en-US"/>
              <a:t>g</a:t>
            </a:r>
            <a:r>
              <a:rPr altLang="en-US" lang="en-US"/>
              <a:t>l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n</a:t>
            </a:r>
            <a:r>
              <a:rPr altLang="en-US" lang="en-US"/>
              <a:t>n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u</a:t>
            </a:r>
            <a:r>
              <a:rPr altLang="en-US" lang="en-US"/>
              <a:t>n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u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f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m</a:t>
            </a:r>
            <a:r>
              <a:rPr altLang="en-US" lang="en-US"/>
              <a:t>e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m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a</a:t>
            </a:r>
            <a:r>
              <a:rPr altLang="en-US" lang="en-US"/>
              <a:t>l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p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 </a:t>
            </a:r>
            <a:r>
              <a:rPr altLang="en-US" lang="en-US"/>
              <a:t>q</a:t>
            </a:r>
            <a:r>
              <a:rPr altLang="en-US" lang="en-US"/>
              <a:t>u</a:t>
            </a:r>
            <a:r>
              <a:rPr altLang="en-US" lang="en-US"/>
              <a:t>e</a:t>
            </a:r>
            <a:r>
              <a:rPr altLang="en-US" lang="en-US"/>
              <a:t>s</a:t>
            </a:r>
            <a:r>
              <a:rPr altLang="en-US" lang="en-US"/>
              <a:t>t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f</a:t>
            </a:r>
            <a:r>
              <a:rPr altLang="en-US" lang="en-US"/>
              <a:t>o</a:t>
            </a:r>
            <a:r>
              <a:rPr altLang="en-US" lang="en-US"/>
              <a:t>n</a:t>
            </a:r>
            <a:r>
              <a:rPr altLang="en-US" lang="en-US"/>
              <a:t>d</a:t>
            </a:r>
            <a:r>
              <a:rPr altLang="en-US" lang="en-US"/>
              <a:t>a</a:t>
            </a:r>
            <a:r>
              <a:rPr altLang="en-US" lang="en-US"/>
              <a:t>m</a:t>
            </a:r>
            <a:r>
              <a:rPr altLang="en-US" lang="en-US"/>
              <a:t>e</a:t>
            </a:r>
            <a:r>
              <a:rPr altLang="en-US" lang="en-US"/>
              <a:t>n</a:t>
            </a:r>
            <a:r>
              <a:rPr altLang="en-US" lang="en-US"/>
              <a:t>t</a:t>
            </a:r>
            <a:r>
              <a:rPr altLang="en-US" lang="en-US"/>
              <a:t>a</a:t>
            </a:r>
            <a:r>
              <a:rPr altLang="en-US" lang="en-US"/>
              <a:t>l</a:t>
            </a:r>
            <a:r>
              <a:rPr altLang="en-US" lang="en-US"/>
              <a:t>e</a:t>
            </a:r>
            <a:r>
              <a:rPr altLang="en-US" lang="en-US"/>
              <a:t> 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m</a:t>
            </a:r>
            <a:r>
              <a:rPr altLang="en-US" lang="en-US"/>
              <a:t>p</a:t>
            </a:r>
            <a:r>
              <a:rPr altLang="en-US" lang="en-US"/>
              <a:t>o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i</a:t>
            </a:r>
            <a:r>
              <a:rPr altLang="en-US" lang="en-US"/>
              <a:t> </a:t>
            </a:r>
            <a:r>
              <a:rPr altLang="en-US" lang="en-US"/>
              <a:t>r</a:t>
            </a:r>
            <a:r>
              <a:rPr altLang="en-US" lang="en-US"/>
              <a:t>i</a:t>
            </a:r>
            <a:r>
              <a:rPr altLang="en-US" lang="en-US"/>
              <a:t>c</a:t>
            </a:r>
            <a:r>
              <a:rPr altLang="en-US" lang="en-US"/>
              <a:t>e</a:t>
            </a:r>
            <a:r>
              <a:rPr altLang="en-US" lang="en-US"/>
              <a:t>r</a:t>
            </a:r>
            <a:r>
              <a:rPr altLang="en-US" lang="en-US"/>
              <a:t>c</a:t>
            </a:r>
            <a:r>
              <a:rPr altLang="en-US" lang="en-US"/>
              <a:t>a</a:t>
            </a:r>
            <a:r>
              <a:rPr altLang="en-US" lang="en-US"/>
              <a:t>.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13734" y="-1007719"/>
            <a:ext cx="5758885" cy="1020451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64053" y="-1237165"/>
            <a:ext cx="7215892" cy="13410601"/>
          </a:xfrm>
          <a:prstGeom prst="rect"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48663" name="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sp>
            <p:nvSpPr>
              <p:cNvPr id="1048663" name=""/>
              <p:cNvSpPr/>
              <p:nvPr/>
            </p:nvSpPr>
            <p:spPr>
              <a:xfrm>
                <a:off x="0" y="0"/>
                <a:ext cx="0" cy="0"/>
              </a:xfrm>
            </p:spPr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50419" y="0"/>
            <a:ext cx="6809684" cy="1439307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BV5200</dc:creator>
  <dcterms:created xsi:type="dcterms:W3CDTF">2015-05-12T05:30:45Z</dcterms:created>
  <dcterms:modified xsi:type="dcterms:W3CDTF">2024-06-29T16:47:31Z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02a57165bc744a4e8a788bfd3e209a81</vt:lpwstr>
  </property>
</Properties>
</file>